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2" r:id="rId8"/>
    <p:sldId id="264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599"/>
  </p:normalViewPr>
  <p:slideViewPr>
    <p:cSldViewPr snapToGrid="0" snapToObjects="1">
      <p:cViewPr>
        <p:scale>
          <a:sx n="113" d="100"/>
          <a:sy n="113" d="100"/>
        </p:scale>
        <p:origin x="52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ECBF-98E6-6E4D-92AF-C112F74A766A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1A73-4B49-164C-9190-8A1B4A79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2128" y="1087769"/>
            <a:ext cx="10147739" cy="1567663"/>
          </a:xfrm>
        </p:spPr>
        <p:txBody>
          <a:bodyPr>
            <a:noAutofit/>
          </a:bodyPr>
          <a:lstStyle/>
          <a:p>
            <a:r>
              <a:rPr lang="en-US" sz="3600" b="1" dirty="0">
                <a:ea typeface="Arial Hebrew" charset="-79"/>
                <a:cs typeface="Arial Hebrew" charset="-79"/>
              </a:rPr>
              <a:t>Understanding the Relationship Between the </a:t>
            </a:r>
            <a:r>
              <a:rPr lang="en-US" sz="3600" b="1" dirty="0" err="1">
                <a:ea typeface="Arial Hebrew" charset="-79"/>
                <a:cs typeface="Arial Hebrew" charset="-79"/>
              </a:rPr>
              <a:t>Circumgalactic</a:t>
            </a:r>
            <a:r>
              <a:rPr lang="en-US" sz="3600" b="1" dirty="0">
                <a:ea typeface="Arial Hebrew" charset="-79"/>
                <a:cs typeface="Arial Hebrew" charset="-79"/>
              </a:rPr>
              <a:t> Medium and the Interstellar Medium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341131"/>
            <a:ext cx="9144000" cy="213239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0000" dirty="0" smtClean="0">
                <a:latin typeface="+mj-lt"/>
                <a:ea typeface="Arial Unicode MS" charset="0"/>
                <a:cs typeface="Arial Unicode MS" charset="0"/>
              </a:rPr>
              <a:t>Martin Flores</a:t>
            </a:r>
            <a:r>
              <a:rPr lang="en-US" sz="8000" b="0" dirty="0" smtClean="0">
                <a:effectLst/>
                <a:latin typeface="+mj-lt"/>
                <a:ea typeface="Arial Hebrew" charset="-79"/>
                <a:cs typeface="Arial Hebrew" charset="-79"/>
              </a:rPr>
              <a:t/>
            </a:r>
            <a:br>
              <a:rPr lang="en-US" sz="8000" b="0" dirty="0" smtClean="0">
                <a:effectLst/>
                <a:latin typeface="+mj-lt"/>
                <a:ea typeface="Arial Hebrew" charset="-79"/>
                <a:cs typeface="Arial Hebrew" charset="-79"/>
              </a:rPr>
            </a:br>
            <a:r>
              <a:rPr lang="en-US" sz="7200" dirty="0">
                <a:latin typeface="+mj-lt"/>
                <a:ea typeface="Arial Unicode MS" charset="0"/>
                <a:cs typeface="Arial Unicode MS" charset="0"/>
              </a:rPr>
              <a:t>Department of Physics, Arizona State </a:t>
            </a:r>
            <a:r>
              <a:rPr lang="en-US" sz="7200" dirty="0" smtClean="0">
                <a:latin typeface="+mj-lt"/>
                <a:ea typeface="Arial Unicode MS" charset="0"/>
                <a:cs typeface="Arial Unicode MS" charset="0"/>
              </a:rPr>
              <a:t>University</a:t>
            </a:r>
          </a:p>
          <a:p>
            <a:pPr>
              <a:lnSpc>
                <a:spcPct val="120000"/>
              </a:lnSpc>
            </a:pPr>
            <a:endParaRPr lang="en-US" sz="7200" dirty="0" smtClean="0">
              <a:latin typeface="+mj-lt"/>
              <a:ea typeface="Arial Unicode MS" charset="0"/>
              <a:cs typeface="Arial Unicode MS" charset="0"/>
            </a:endParaRPr>
          </a:p>
          <a:p>
            <a:pPr>
              <a:lnSpc>
                <a:spcPct val="120000"/>
              </a:lnSpc>
            </a:pPr>
            <a:r>
              <a:rPr lang="en-US" sz="10000" dirty="0" smtClean="0">
                <a:latin typeface="+mj-lt"/>
                <a:ea typeface="Arial Unicode MS" charset="0"/>
                <a:cs typeface="Arial Unicode MS" charset="0"/>
              </a:rPr>
              <a:t>Dr. </a:t>
            </a:r>
            <a:r>
              <a:rPr lang="en-US" sz="10000" dirty="0" err="1" smtClean="0">
                <a:latin typeface="+mj-lt"/>
                <a:ea typeface="Arial Unicode MS" charset="0"/>
                <a:cs typeface="Arial Unicode MS" charset="0"/>
              </a:rPr>
              <a:t>Sanchayeeta</a:t>
            </a:r>
            <a:r>
              <a:rPr lang="en-US" sz="10000" dirty="0" smtClean="0">
                <a:latin typeface="+mj-lt"/>
                <a:ea typeface="Arial Unicode MS" charset="0"/>
                <a:cs typeface="Arial Unicode MS" charset="0"/>
              </a:rPr>
              <a:t> </a:t>
            </a:r>
            <a:r>
              <a:rPr lang="en-US" sz="10000" dirty="0" err="1" smtClean="0">
                <a:latin typeface="+mj-lt"/>
                <a:ea typeface="Arial Unicode MS" charset="0"/>
                <a:cs typeface="Arial Unicode MS" charset="0"/>
              </a:rPr>
              <a:t>Borthakur</a:t>
            </a:r>
            <a:r>
              <a:rPr lang="en-US" sz="10000" dirty="0" smtClean="0">
                <a:latin typeface="+mj-lt"/>
                <a:ea typeface="Arial Unicode MS" charset="0"/>
                <a:cs typeface="Arial Unicode MS" charset="0"/>
              </a:rPr>
              <a:t> &amp; Chris Dupuis</a:t>
            </a:r>
            <a:r>
              <a:rPr lang="en-US" b="0" dirty="0" smtClean="0">
                <a:effectLst/>
                <a:latin typeface="+mj-lt"/>
                <a:ea typeface="Arial Unicode MS" charset="0"/>
                <a:cs typeface="Arial Unicode MS" charset="0"/>
              </a:rPr>
              <a:t/>
            </a:r>
            <a:br>
              <a:rPr lang="en-US" b="0" dirty="0" smtClean="0">
                <a:effectLst/>
                <a:latin typeface="+mj-lt"/>
                <a:ea typeface="Arial Unicode MS" charset="0"/>
                <a:cs typeface="Arial Unicode MS" charset="0"/>
              </a:rPr>
            </a:br>
            <a:r>
              <a:rPr lang="en-US" sz="7200" dirty="0" smtClean="0">
                <a:latin typeface="+mj-lt"/>
                <a:ea typeface="Arial Unicode MS" charset="0"/>
                <a:cs typeface="Arial Unicode MS" charset="0"/>
              </a:rPr>
              <a:t>School of Earth and Space Exploration, Arizona State University</a:t>
            </a:r>
          </a:p>
          <a:p>
            <a:pPr>
              <a:lnSpc>
                <a:spcPct val="120000"/>
              </a:lnSpc>
            </a:pPr>
            <a:endParaRPr lang="en-US" b="0" dirty="0">
              <a:effectLst/>
              <a:latin typeface="+mj-lt"/>
              <a:ea typeface="Arial Hebrew" charset="-79"/>
              <a:cs typeface="Arial Hebrew" charset="-79"/>
            </a:endParaRPr>
          </a:p>
        </p:txBody>
      </p:sp>
      <p:pic>
        <p:nvPicPr>
          <p:cNvPr id="1026" name="Picture 2" descr="https://lh4.googleusercontent.com/zV8bVkPYtV_893XdNbolG7Ew9KvFFFN-3HHzRoKlo60OOPTe5tjqcJRFAy1XS-38_tPJ5L-BfwH42TOYAkFM8loakdSBUh6nl5sxEp29pTj-gJhaLVwJemjPpgH_L4-CjAp4iEtxF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26"/>
            <a:ext cx="4267200" cy="12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99796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BOT9oZpbdGMEbKHZrQulsQgtjBSLTsqbB-oEYBfpS0chi-3vBOsQDIMvrBBDeVOHD_VZrFZLD1yYArDj1G4-jUt0lRvXC-Wn9XyeQiu3HmKH8S4wJBH6ImdRXfgaG79IK9T7gIMt1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744" y="97345"/>
            <a:ext cx="1660699" cy="13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65038" y="6496666"/>
            <a:ext cx="4826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u="none" strike="noStrike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rdo" charset="0"/>
              </a:rPr>
              <a:t>Arizona Space Grant Consortium Statewide Symposium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5" y="6499433"/>
            <a:ext cx="1388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u="none" strike="noStrike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rdo" charset="0"/>
              </a:rPr>
              <a:t>April 13, 2019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513" y="2734688"/>
            <a:ext cx="2247551" cy="63106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Thank you!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9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5713" y="4671706"/>
            <a:ext cx="302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Questions? </a:t>
            </a:r>
            <a:endParaRPr lang="en-US" dirty="0" smtClean="0">
              <a:latin typeface="Cambria Math" charset="0"/>
              <a:ea typeface="Cambria Math" charset="0"/>
              <a:cs typeface="Cambria Math" charset="0"/>
            </a:endParaRPr>
          </a:p>
          <a:p>
            <a:pPr algn="ctr"/>
            <a:endParaRPr lang="en-US" b="0" dirty="0" smtClean="0">
              <a:effectLst/>
              <a:latin typeface="Cambria Math" charset="0"/>
              <a:ea typeface="Cambria Math" charset="0"/>
              <a:cs typeface="Cambria Math" charset="0"/>
            </a:endParaRPr>
          </a:p>
          <a:p>
            <a:pPr algn="ctr"/>
            <a:r>
              <a:rPr lang="en-US" b="0" dirty="0" smtClean="0">
                <a:effectLst/>
                <a:latin typeface="Cambria Math" charset="0"/>
                <a:ea typeface="Cambria Math" charset="0"/>
                <a:cs typeface="Cambria Math" charset="0"/>
              </a:rPr>
              <a:t>Martin Flores </a:t>
            </a:r>
          </a:p>
          <a:p>
            <a:pPr algn="ctr"/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maflor36@asu.edu</a:t>
            </a:r>
            <a:endParaRPr lang="en-US" b="0" dirty="0" smtClean="0">
              <a:effectLst/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3628" y="342904"/>
            <a:ext cx="5584734" cy="685698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ea typeface="Arial Hebrew" charset="-79"/>
                <a:cs typeface="Arial Hebrew" charset="-79"/>
              </a:rPr>
              <a:t>Circumgalactic</a:t>
            </a:r>
            <a:r>
              <a:rPr lang="en-US" sz="3600" dirty="0" smtClean="0">
                <a:ea typeface="Arial Hebrew" charset="-79"/>
                <a:cs typeface="Arial Hebrew" charset="-79"/>
              </a:rPr>
              <a:t> Medium</a:t>
            </a:r>
            <a:endParaRPr lang="en-US" sz="3600" dirty="0"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1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1" y="2050797"/>
            <a:ext cx="6877318" cy="3512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886" y="1589132"/>
            <a:ext cx="47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                NGC 5055 (same scale)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Cambria Math" charset="0"/>
                <a:ea typeface="Cambria Math" charset="0"/>
                <a:cs typeface="Cambria Math" charset="0"/>
              </a:rPr>
              <a:t>Optical                                               Radio, 21 cm </a:t>
            </a:r>
            <a:endParaRPr lang="en-US" dirty="0">
              <a:solidFill>
                <a:schemeClr val="bg1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6860" y="5548284"/>
            <a:ext cx="17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Battaglia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et al. 2005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9612" y="1947011"/>
            <a:ext cx="4101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Generally contains as much mass as stars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Influence on galaxy formation is still not fully understood.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9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2780" y="360769"/>
            <a:ext cx="5246433" cy="685698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 Hebrew" charset="-79"/>
                <a:cs typeface="Arial Hebrew" charset="-79"/>
              </a:rPr>
              <a:t>Probing the Gas Reservoirs</a:t>
            </a:r>
            <a:endParaRPr lang="en-US" sz="3600" dirty="0"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u="none" strike="noStrike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rdo" charset="0"/>
              </a:rPr>
              <a:t>2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1688" y="5429466"/>
            <a:ext cx="440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 Math" charset="0"/>
                <a:ea typeface="Cambria Math" charset="0"/>
                <a:cs typeface="Cambria Math" charset="0"/>
              </a:rPr>
              <a:t>Illustration from </a:t>
            </a:r>
            <a:r>
              <a:rPr lang="en-US" sz="1400" dirty="0" err="1" smtClean="0">
                <a:latin typeface="Cambria Math" charset="0"/>
                <a:ea typeface="Cambria Math" charset="0"/>
                <a:cs typeface="Cambria Math" charset="0"/>
              </a:rPr>
              <a:t>Tumlinson</a:t>
            </a:r>
            <a:r>
              <a:rPr lang="en-US" sz="1400" dirty="0" smtClean="0">
                <a:latin typeface="Cambria Math" charset="0"/>
                <a:ea typeface="Cambria Math" charset="0"/>
                <a:cs typeface="Cambria Math" charset="0"/>
              </a:rPr>
              <a:t>, </a:t>
            </a:r>
            <a:r>
              <a:rPr lang="en-US" sz="1400" dirty="0" err="1" smtClean="0">
                <a:latin typeface="Cambria Math" charset="0"/>
                <a:ea typeface="Cambria Math" charset="0"/>
                <a:cs typeface="Cambria Math" charset="0"/>
              </a:rPr>
              <a:t>Peeples</a:t>
            </a:r>
            <a:r>
              <a:rPr lang="en-US" sz="1400" dirty="0" smtClean="0">
                <a:latin typeface="Cambria Math" charset="0"/>
                <a:ea typeface="Cambria Math" charset="0"/>
                <a:cs typeface="Cambria Math" charset="0"/>
              </a:rPr>
              <a:t>, </a:t>
            </a:r>
            <a:r>
              <a:rPr lang="en-US" sz="1400" dirty="0" err="1" smtClean="0">
                <a:latin typeface="Cambria Math" charset="0"/>
                <a:ea typeface="Cambria Math" charset="0"/>
                <a:cs typeface="Cambria Math" charset="0"/>
              </a:rPr>
              <a:t>Werk</a:t>
            </a:r>
            <a:r>
              <a:rPr lang="en-US" sz="1400" dirty="0" smtClean="0">
                <a:latin typeface="Cambria Math" charset="0"/>
                <a:ea typeface="Cambria Math" charset="0"/>
                <a:cs typeface="Cambria Math" charset="0"/>
              </a:rPr>
              <a:t> 2017 ARAA</a:t>
            </a:r>
            <a:endParaRPr lang="en-US" sz="1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2052" name="Picture 4" descr="https://www.sciencenews.org/sites/default/files/2018/07/072118_cgm_inlin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5" y="1599681"/>
            <a:ext cx="6387256" cy="38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57" y="1484915"/>
            <a:ext cx="3942271" cy="36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1877" y="326786"/>
            <a:ext cx="5282098" cy="685698"/>
          </a:xfrm>
        </p:spPr>
        <p:txBody>
          <a:bodyPr>
            <a:noAutofit/>
          </a:bodyPr>
          <a:lstStyle/>
          <a:p>
            <a:r>
              <a:rPr lang="en-US" sz="3600" smtClean="0">
                <a:ea typeface="Arial Hebrew" charset="-79"/>
                <a:cs typeface="Arial Hebrew" charset="-79"/>
              </a:rPr>
              <a:t>Probing the Gas Reservoirs</a:t>
            </a:r>
            <a:endParaRPr lang="en-US" sz="3600" dirty="0"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3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935" y="105714"/>
            <a:ext cx="190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Arial Hebrew" charset="-79"/>
                <a:cs typeface="Arial Hebrew" charset="-79"/>
              </a:rPr>
              <a:t>Arecibo Telescope</a:t>
            </a:r>
            <a:endParaRPr lang="en-US" dirty="0">
              <a:latin typeface="+mj-lt"/>
              <a:ea typeface="Arial Hebrew" charset="-79"/>
              <a:cs typeface="Arial Hebrew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20" y="3126402"/>
            <a:ext cx="1660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 Hebrew" charset="-79"/>
                <a:cs typeface="Arial Hebrew" charset="-79"/>
              </a:rPr>
              <a:t>by Mark Williamson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 Hebrew" charset="-79"/>
              <a:cs typeface="Arial Hebrew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7698" y="1573531"/>
            <a:ext cx="65630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ISM data gathered with the GBT and Arecibo telescope (HI 21cm emission)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27 galaxies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Ly</a:t>
            </a:r>
            <a:r>
              <a:rPr lang="el-GR" sz="2400" dirty="0" smtClean="0">
                <a:latin typeface="+mj-lt"/>
              </a:rPr>
              <a:t>α</a:t>
            </a:r>
            <a:r>
              <a:rPr lang="en-US" sz="2400" dirty="0" smtClean="0">
                <a:latin typeface="+mj-lt"/>
              </a:rPr>
              <a:t> absorption data obtained from the Hubble Space Telescope program COS-Dwarfs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42 galaxies.</a:t>
            </a:r>
            <a:endParaRPr lang="en-US" sz="2400" b="0" dirty="0" smtClean="0">
              <a:latin typeface="+mj-lt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4098" name="Picture 2" descr="he Arecibo Observatory in Puerto R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6" y="450481"/>
            <a:ext cx="4300610" cy="27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7" t="30048" b="10279"/>
          <a:stretch/>
        </p:blipFill>
        <p:spPr bwMode="auto">
          <a:xfrm>
            <a:off x="425936" y="3507674"/>
            <a:ext cx="4300610" cy="27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44812" y="6185478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 Hebrew" charset="-79"/>
                <a:cs typeface="Arial Hebrew" charset="-79"/>
              </a:rPr>
              <a:t>by Eric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 Hebrew" charset="-79"/>
                <a:cs typeface="Arial Hebrew" charset="-79"/>
              </a:rPr>
              <a:t>Purcel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 Hebrew" charset="-79"/>
              <a:cs typeface="Arial Hebrew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935" y="3180563"/>
            <a:ext cx="24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Arial Hebrew" charset="-79"/>
                <a:cs typeface="Arial Hebrew" charset="-79"/>
              </a:rPr>
              <a:t>Green Bank Telescope</a:t>
            </a:r>
            <a:endParaRPr lang="en-US" dirty="0">
              <a:latin typeface="+mj-lt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421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3628" y="93451"/>
            <a:ext cx="5584734" cy="685698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 Hebrew" charset="-79"/>
                <a:cs typeface="Arial Hebrew" charset="-79"/>
              </a:rPr>
              <a:t>Data Reduction</a:t>
            </a:r>
            <a:endParaRPr lang="en-US" sz="3600" dirty="0"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4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80352" y="5622204"/>
                <a:ext cx="6244389" cy="66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𝐻𝐼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=2.36×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latin typeface="Cambria Math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𝑆𝐴𝑉</m:t>
                          </m:r>
                        </m:e>
                      </m:d>
                      <m:sSub>
                        <m:sSubPr>
                          <m:ctrlPr>
                            <a:rPr lang="en-US" i="1" dirty="0" smtClean="0">
                              <a:latin typeface="Cambria Math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(D is the luminosity distance in </a:t>
                </a:r>
                <a:r>
                  <a:rPr lang="en-US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Mpc</a:t>
                </a:r>
                <a:r>
                  <a:rPr lang="en-US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and SAV is the flux density)</a:t>
                </a:r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52" y="5622204"/>
                <a:ext cx="6244389" cy="667875"/>
              </a:xfrm>
              <a:prstGeom prst="rect">
                <a:avLst/>
              </a:prstGeom>
              <a:blipFill rotWithShape="0">
                <a:blip r:embed="rId3"/>
                <a:stretch>
                  <a:fillRect l="-391" r="-19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/>
          <a:stretch/>
        </p:blipFill>
        <p:spPr>
          <a:xfrm>
            <a:off x="157657" y="810076"/>
            <a:ext cx="7500996" cy="48558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6124" y="1044949"/>
            <a:ext cx="4264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Reduced using GBTIDL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Eight of the 16 GBT targets reflected HI emission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A limiting equivalent width of 3 times the noise of the spectra is reported for 5 galaxies classified as non-detections.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Three of the target spectra were corrupted by different absorption systems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6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b="2202"/>
          <a:stretch/>
        </p:blipFill>
        <p:spPr>
          <a:xfrm>
            <a:off x="6172200" y="1403640"/>
            <a:ext cx="5684414" cy="3685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303" y="351142"/>
            <a:ext cx="6336794" cy="685698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 Hebrew" charset="-79"/>
                <a:cs typeface="Arial Hebrew" charset="-79"/>
              </a:rPr>
              <a:t>Interpreting Ly⍺ Measurements</a:t>
            </a:r>
            <a:endParaRPr lang="en-US" sz="3600" dirty="0"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7618" y="6506835"/>
            <a:ext cx="276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5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="" xmlns:a16="http://schemas.microsoft.com/office/drawing/2014/main" id="{DA5A8972-25DF-412E-BC0C-866C544BEB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6821" y="1536887"/>
                <a:ext cx="3422821" cy="3771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charset="0"/>
                        </a:rPr>
                        <m:t>𝐿𝑜𝑔</m:t>
                      </m:r>
                      <m:d>
                        <m:d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charset="0"/>
                                </a:rPr>
                                <m:t>𝐿𝑦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charset="0"/>
                        </a:rPr>
                        <m:t>=(−0.8684</m:t>
                      </m:r>
                      <m:r>
                        <a:rPr lang="en-US" sz="4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±0.1674)</m:t>
                      </m:r>
                      <m:f>
                        <m:fPr>
                          <m:ctrlPr>
                            <a:rPr lang="mr-IN" sz="4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mr-IN" sz="4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charset="0"/>
                                </a:rPr>
                                <m:t>𝑣𝑖𝑟</m:t>
                              </m:r>
                            </m:sub>
                          </m:sSub>
                        </m:den>
                      </m:f>
                      <m:r>
                        <a:rPr lang="en-US" sz="4000">
                          <a:latin typeface="Cambria Math" charset="0"/>
                        </a:rPr>
                        <m:t> −0.0033</m:t>
                      </m:r>
                      <m:r>
                        <a:rPr lang="en-US" sz="40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4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±0.1057</m:t>
                      </m:r>
                    </m:oMath>
                  </m:oMathPara>
                </a14:m>
                <a:endParaRPr lang="en-US" sz="40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100" dirty="0"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5A8972-25DF-412E-BC0C-866C544BE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821" y="1536887"/>
                <a:ext cx="3422821" cy="377144"/>
              </a:xfrm>
              <a:prstGeom prst="rect">
                <a:avLst/>
              </a:prstGeom>
              <a:blipFill rotWithShape="0">
                <a:blip r:embed="rId4"/>
                <a:stretch>
                  <a:fillRect t="-38710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1256" r="739"/>
          <a:stretch/>
        </p:blipFill>
        <p:spPr>
          <a:xfrm>
            <a:off x="518984" y="1403638"/>
            <a:ext cx="5563764" cy="37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4" y="1633987"/>
            <a:ext cx="5574286" cy="3650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9886" y="349928"/>
            <a:ext cx="6112221" cy="685698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 Hebrew" charset="-79"/>
                <a:cs typeface="Arial Hebrew" charset="-79"/>
              </a:rPr>
              <a:t>Interpreting Ly⍺ Measurements</a:t>
            </a:r>
            <a:endParaRPr lang="en-US" sz="3600" dirty="0">
              <a:ea typeface="Arial Hebrew" charset="-79"/>
              <a:cs typeface="Arial Hebrew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6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8221" y="1320404"/>
            <a:ext cx="265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Cambria Math" charset="0"/>
                <a:cs typeface="Cambria Math" charset="0"/>
              </a:rPr>
              <a:t>L* survey (expectation)</a:t>
            </a:r>
            <a:endParaRPr lang="en-US" dirty="0">
              <a:latin typeface="+mj-lt"/>
              <a:ea typeface="Cambria Math" charset="0"/>
              <a:cs typeface="Cambria Math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9453" y="5380270"/>
            <a:ext cx="181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Borthakur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et al. 2015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1648219"/>
            <a:ext cx="5128591" cy="3739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="" xmlns:a16="http://schemas.microsoft.com/office/drawing/2014/main" id="{DA5A8972-25DF-412E-BC0C-866C544BEB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75457" y="1768397"/>
                <a:ext cx="3533909" cy="3077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charset="0"/>
                        </a:rPr>
                        <m:t>𝐿𝑜𝑔</m:t>
                      </m:r>
                      <m:d>
                        <m:d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charset="0"/>
                                </a:rPr>
                                <m:t>𝐿𝑦</m:t>
                              </m:r>
                              <m:r>
                                <a:rPr lang="en-US" sz="4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charset="0"/>
                        </a:rPr>
                        <m:t>=(−0.8684</m:t>
                      </m:r>
                      <m:r>
                        <a:rPr lang="en-US" sz="4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±0.1674)</m:t>
                      </m:r>
                      <m:f>
                        <m:fPr>
                          <m:ctrlPr>
                            <a:rPr lang="mr-IN" sz="4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mr-IN" sz="4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charset="0"/>
                                </a:rPr>
                                <m:t>𝑣𝑖𝑟</m:t>
                              </m:r>
                            </m:sub>
                          </m:sSub>
                        </m:den>
                      </m:f>
                      <m:r>
                        <a:rPr lang="en-US" sz="4000">
                          <a:latin typeface="Cambria Math" charset="0"/>
                        </a:rPr>
                        <m:t> −0.0033</m:t>
                      </m:r>
                      <m:r>
                        <a:rPr lang="en-US" sz="40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4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±0.1057</m:t>
                      </m:r>
                    </m:oMath>
                  </m:oMathPara>
                </a14:m>
                <a:endParaRPr lang="en-US" sz="40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100" dirty="0"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5A8972-25DF-412E-BC0C-866C544BE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57" y="1768397"/>
                <a:ext cx="3533909" cy="307754"/>
              </a:xfrm>
              <a:prstGeom prst="rect">
                <a:avLst/>
              </a:prstGeom>
              <a:blipFill rotWithShape="0">
                <a:blip r:embed="rId4"/>
                <a:stretch>
                  <a:fillRect t="-47059" b="-6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38043" y="1320404"/>
            <a:ext cx="305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Arial Hebrew" charset="-79"/>
                <a:cs typeface="Arial Hebrew" charset="-79"/>
              </a:rPr>
              <a:t>GBT-Dwarfs &amp; Arecibo Dwarfs</a:t>
            </a: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7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479" y="192592"/>
            <a:ext cx="5963035" cy="685698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 Hebrew" charset="-79"/>
                <a:cs typeface="Arial Hebrew" charset="-79"/>
              </a:rPr>
              <a:t>Connecting the Gas Reservoirs</a:t>
            </a:r>
            <a:endParaRPr lang="en-US" sz="3600" dirty="0"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7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1444003"/>
            <a:ext cx="5434107" cy="3580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97F0C03-7280-403E-BDFB-76E3315ED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17" y="1315535"/>
            <a:ext cx="6291095" cy="3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2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1277"/>
            <a:ext cx="12192000" cy="369332"/>
          </a:xfrm>
          <a:prstGeom prst="rect">
            <a:avLst/>
          </a:prstGeom>
          <a:solidFill>
            <a:srgbClr val="4B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3628" y="489396"/>
            <a:ext cx="5584734" cy="631065"/>
          </a:xfrm>
        </p:spPr>
        <p:txBody>
          <a:bodyPr>
            <a:noAutofit/>
          </a:bodyPr>
          <a:lstStyle/>
          <a:p>
            <a:r>
              <a:rPr lang="en-US" sz="3600" dirty="0"/>
              <a:t>Summary and Future </a:t>
            </a:r>
            <a:r>
              <a:rPr lang="en-US" sz="3600" dirty="0" smtClean="0"/>
              <a:t>Work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8" name="Picture 4" descr="https://lh4.googleusercontent.com/cfFlIP-dDMjw0EIUbKwyttkSVl2nFnDiqspwXEHL87hzoPvhSoOjeW8mwPlr4d-gGunDX_Cklcs_rAEHFzz18vJQm7vuxZtKfRiufBbcwmvK2HMqkdnu7vvJVJJBexy1sYyqB_gV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75" y="5184407"/>
            <a:ext cx="1073468" cy="11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2368" y="649943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rdo" charset="0"/>
              </a:rPr>
              <a:t>8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8334" y="1901122"/>
            <a:ext cx="77753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Galaxies show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a very good Lyman alpha covering fraction in the inner CGM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Gaps in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the neutral gas envelope in the outer CGM of these galaxies. </a:t>
            </a:r>
            <a:endParaRPr lang="en-US" dirty="0" smtClean="0">
              <a:latin typeface="Cambria Math" charset="0"/>
              <a:ea typeface="Cambria Math" charset="0"/>
              <a:cs typeface="Cambria Math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No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correlation between the strength of Lyα in the CGM and HI content in the ISM of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galaxies.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Perhaps </a:t>
            </a:r>
            <a:r>
              <a:rPr lang="en-US" dirty="0" smtClean="0">
                <a:effectLst/>
                <a:latin typeface="Cambria Math" charset="0"/>
                <a:ea typeface="Cambria Math" charset="0"/>
                <a:cs typeface="Cambria Math" charset="0"/>
              </a:rPr>
              <a:t>gaps the in the CGM are a result of loss of </a:t>
            </a:r>
            <a:r>
              <a:rPr lang="en-US" dirty="0" err="1" smtClean="0">
                <a:effectLst/>
                <a:latin typeface="Cambria Math" charset="0"/>
                <a:ea typeface="Cambria Math" charset="0"/>
                <a:cs typeface="Cambria Math" charset="0"/>
              </a:rPr>
              <a:t>circumgalactic</a:t>
            </a:r>
            <a:r>
              <a:rPr lang="en-US" dirty="0" smtClean="0">
                <a:effectLst/>
                <a:latin typeface="Cambria Math" charset="0"/>
                <a:ea typeface="Cambria Math" charset="0"/>
                <a:cs typeface="Cambria Math" charset="0"/>
              </a:rPr>
              <a:t> gas via feedback owing to the lower halo masses.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Future: multidimensional clustering analysis &amp; potentially obtain more data.</a:t>
            </a:r>
            <a:endParaRPr lang="en-US" dirty="0" smtClean="0">
              <a:effectLst/>
              <a:latin typeface="Cambria Math" charset="0"/>
              <a:ea typeface="Cambria Math" charset="0"/>
              <a:cs typeface="Cambria Math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effectLst/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296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 Hebrew</vt:lpstr>
      <vt:lpstr>Arial Unicode MS</vt:lpstr>
      <vt:lpstr>Calibri</vt:lpstr>
      <vt:lpstr>Calibri Light</vt:lpstr>
      <vt:lpstr>Cambria Math</vt:lpstr>
      <vt:lpstr>Cardo</vt:lpstr>
      <vt:lpstr>Mangal</vt:lpstr>
      <vt:lpstr>Times</vt:lpstr>
      <vt:lpstr>Times New Roman</vt:lpstr>
      <vt:lpstr>Arial</vt:lpstr>
      <vt:lpstr>Office Theme</vt:lpstr>
      <vt:lpstr>Understanding the Relationship Between the Circumgalactic Medium and the Interstellar Medium</vt:lpstr>
      <vt:lpstr>Circumgalactic Medium</vt:lpstr>
      <vt:lpstr>Probing the Gas Reservoirs</vt:lpstr>
      <vt:lpstr>Probing the Gas Reservoirs</vt:lpstr>
      <vt:lpstr>Data Reduction</vt:lpstr>
      <vt:lpstr>Interpreting Ly⍺ Measurements</vt:lpstr>
      <vt:lpstr>Interpreting Ly⍺ Measurements</vt:lpstr>
      <vt:lpstr>Connecting the Gas Reservoirs</vt:lpstr>
      <vt:lpstr>Summary and Future Work</vt:lpstr>
      <vt:lpstr>Thank you!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Relationship Between the Circumgalactic Medium and the Interstellar Medium</dc:title>
  <dc:creator>Microsoft Office User</dc:creator>
  <cp:lastModifiedBy>Microsoft Office User</cp:lastModifiedBy>
  <cp:revision>30</cp:revision>
  <cp:lastPrinted>2019-04-02T06:52:34Z</cp:lastPrinted>
  <dcterms:created xsi:type="dcterms:W3CDTF">2019-04-02T01:30:16Z</dcterms:created>
  <dcterms:modified xsi:type="dcterms:W3CDTF">2019-04-02T06:53:52Z</dcterms:modified>
</cp:coreProperties>
</file>